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82" r:id="rId3"/>
    <p:sldId id="285" r:id="rId4"/>
    <p:sldId id="286" r:id="rId5"/>
    <p:sldId id="287" r:id="rId6"/>
    <p:sldId id="28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D08DA-A957-405C-BBAA-AD21169230D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3CFC29-1270-4E4A-9C22-B7B16B1959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E989FEB-46AC-4830-84B4-A79FC3FE33BE}"/>
              </a:ext>
            </a:extLst>
          </p:cNvPr>
          <p:cNvSpPr>
            <a:spLocks noGrp="1"/>
          </p:cNvSpPr>
          <p:nvPr>
            <p:ph type="dt" sz="half" idx="10"/>
          </p:nvPr>
        </p:nvSpPr>
        <p:spPr/>
        <p:txBody>
          <a:bodyPr/>
          <a:lstStyle/>
          <a:p>
            <a:fld id="{3F044301-0B3A-477C-996D-6B9725854F95}" type="datetimeFigureOut">
              <a:rPr lang="en-US" smtClean="0"/>
              <a:t>3/18/2024</a:t>
            </a:fld>
            <a:endParaRPr lang="en-US"/>
          </a:p>
        </p:txBody>
      </p:sp>
      <p:sp>
        <p:nvSpPr>
          <p:cNvPr id="5" name="Footer Placeholder 4">
            <a:extLst>
              <a:ext uri="{FF2B5EF4-FFF2-40B4-BE49-F238E27FC236}">
                <a16:creationId xmlns:a16="http://schemas.microsoft.com/office/drawing/2014/main" id="{010BB89C-4E94-4EEA-B291-C04D7530FA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224AF2-57C8-45B2-8A3F-831476A27154}"/>
              </a:ext>
            </a:extLst>
          </p:cNvPr>
          <p:cNvSpPr>
            <a:spLocks noGrp="1"/>
          </p:cNvSpPr>
          <p:nvPr>
            <p:ph type="sldNum" sz="quarter" idx="12"/>
          </p:nvPr>
        </p:nvSpPr>
        <p:spPr/>
        <p:txBody>
          <a:bodyPr/>
          <a:lstStyle/>
          <a:p>
            <a:fld id="{BF8F270E-3FBC-409C-AD4B-4E86635134EC}" type="slidenum">
              <a:rPr lang="en-US" smtClean="0"/>
              <a:t>‹#›</a:t>
            </a:fld>
            <a:endParaRPr lang="en-US"/>
          </a:p>
        </p:txBody>
      </p:sp>
    </p:spTree>
    <p:extLst>
      <p:ext uri="{BB962C8B-B14F-4D97-AF65-F5344CB8AC3E}">
        <p14:creationId xmlns:p14="http://schemas.microsoft.com/office/powerpoint/2010/main" val="467165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C30EA-4FD2-4BA0-9AF8-892C82B0D0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2FA775-3642-404A-95F4-50CF78472C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C9F592-F9E4-4BF8-BAEB-FBF3C2F225C4}"/>
              </a:ext>
            </a:extLst>
          </p:cNvPr>
          <p:cNvSpPr>
            <a:spLocks noGrp="1"/>
          </p:cNvSpPr>
          <p:nvPr>
            <p:ph type="dt" sz="half" idx="10"/>
          </p:nvPr>
        </p:nvSpPr>
        <p:spPr/>
        <p:txBody>
          <a:bodyPr/>
          <a:lstStyle/>
          <a:p>
            <a:fld id="{3F044301-0B3A-477C-996D-6B9725854F95}" type="datetimeFigureOut">
              <a:rPr lang="en-US" smtClean="0"/>
              <a:t>3/18/2024</a:t>
            </a:fld>
            <a:endParaRPr lang="en-US"/>
          </a:p>
        </p:txBody>
      </p:sp>
      <p:sp>
        <p:nvSpPr>
          <p:cNvPr id="5" name="Footer Placeholder 4">
            <a:extLst>
              <a:ext uri="{FF2B5EF4-FFF2-40B4-BE49-F238E27FC236}">
                <a16:creationId xmlns:a16="http://schemas.microsoft.com/office/drawing/2014/main" id="{57835614-A6F0-4E87-B492-702B8CD71A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25F92A-CF67-4811-BACD-496C6AF15F78}"/>
              </a:ext>
            </a:extLst>
          </p:cNvPr>
          <p:cNvSpPr>
            <a:spLocks noGrp="1"/>
          </p:cNvSpPr>
          <p:nvPr>
            <p:ph type="sldNum" sz="quarter" idx="12"/>
          </p:nvPr>
        </p:nvSpPr>
        <p:spPr/>
        <p:txBody>
          <a:bodyPr/>
          <a:lstStyle/>
          <a:p>
            <a:fld id="{BF8F270E-3FBC-409C-AD4B-4E86635134EC}" type="slidenum">
              <a:rPr lang="en-US" smtClean="0"/>
              <a:t>‹#›</a:t>
            </a:fld>
            <a:endParaRPr lang="en-US"/>
          </a:p>
        </p:txBody>
      </p:sp>
    </p:spTree>
    <p:extLst>
      <p:ext uri="{BB962C8B-B14F-4D97-AF65-F5344CB8AC3E}">
        <p14:creationId xmlns:p14="http://schemas.microsoft.com/office/powerpoint/2010/main" val="3517087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585CE0-2A4E-41E2-8D89-8680E4DAC73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495BA17-9475-47C0-8E63-3FC99E20BB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060A7A-8A10-419C-8E3C-78C06EE15CE5}"/>
              </a:ext>
            </a:extLst>
          </p:cNvPr>
          <p:cNvSpPr>
            <a:spLocks noGrp="1"/>
          </p:cNvSpPr>
          <p:nvPr>
            <p:ph type="dt" sz="half" idx="10"/>
          </p:nvPr>
        </p:nvSpPr>
        <p:spPr/>
        <p:txBody>
          <a:bodyPr/>
          <a:lstStyle/>
          <a:p>
            <a:fld id="{3F044301-0B3A-477C-996D-6B9725854F95}" type="datetimeFigureOut">
              <a:rPr lang="en-US" smtClean="0"/>
              <a:t>3/18/2024</a:t>
            </a:fld>
            <a:endParaRPr lang="en-US"/>
          </a:p>
        </p:txBody>
      </p:sp>
      <p:sp>
        <p:nvSpPr>
          <p:cNvPr id="5" name="Footer Placeholder 4">
            <a:extLst>
              <a:ext uri="{FF2B5EF4-FFF2-40B4-BE49-F238E27FC236}">
                <a16:creationId xmlns:a16="http://schemas.microsoft.com/office/drawing/2014/main" id="{6673B0B8-CC40-4D2C-A18E-A9BCEDCECB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9A3586-070C-4D17-8DD0-033C04C175D8}"/>
              </a:ext>
            </a:extLst>
          </p:cNvPr>
          <p:cNvSpPr>
            <a:spLocks noGrp="1"/>
          </p:cNvSpPr>
          <p:nvPr>
            <p:ph type="sldNum" sz="quarter" idx="12"/>
          </p:nvPr>
        </p:nvSpPr>
        <p:spPr/>
        <p:txBody>
          <a:bodyPr/>
          <a:lstStyle/>
          <a:p>
            <a:fld id="{BF8F270E-3FBC-409C-AD4B-4E86635134EC}" type="slidenum">
              <a:rPr lang="en-US" smtClean="0"/>
              <a:t>‹#›</a:t>
            </a:fld>
            <a:endParaRPr lang="en-US"/>
          </a:p>
        </p:txBody>
      </p:sp>
    </p:spTree>
    <p:extLst>
      <p:ext uri="{BB962C8B-B14F-4D97-AF65-F5344CB8AC3E}">
        <p14:creationId xmlns:p14="http://schemas.microsoft.com/office/powerpoint/2010/main" val="1283505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88368-9CC6-44F4-AD55-506C0CA1FC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DF84F3-0365-4827-809F-F69E447519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F2D71A-95A1-4D2E-9CE0-9401CBF9B42E}"/>
              </a:ext>
            </a:extLst>
          </p:cNvPr>
          <p:cNvSpPr>
            <a:spLocks noGrp="1"/>
          </p:cNvSpPr>
          <p:nvPr>
            <p:ph type="dt" sz="half" idx="10"/>
          </p:nvPr>
        </p:nvSpPr>
        <p:spPr/>
        <p:txBody>
          <a:bodyPr/>
          <a:lstStyle/>
          <a:p>
            <a:fld id="{3F044301-0B3A-477C-996D-6B9725854F95}" type="datetimeFigureOut">
              <a:rPr lang="en-US" smtClean="0"/>
              <a:t>3/18/2024</a:t>
            </a:fld>
            <a:endParaRPr lang="en-US"/>
          </a:p>
        </p:txBody>
      </p:sp>
      <p:sp>
        <p:nvSpPr>
          <p:cNvPr id="5" name="Footer Placeholder 4">
            <a:extLst>
              <a:ext uri="{FF2B5EF4-FFF2-40B4-BE49-F238E27FC236}">
                <a16:creationId xmlns:a16="http://schemas.microsoft.com/office/drawing/2014/main" id="{27981BA6-B893-40A7-A61B-7DAF517491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21DF45-84EE-4123-8065-ECC36B30D82B}"/>
              </a:ext>
            </a:extLst>
          </p:cNvPr>
          <p:cNvSpPr>
            <a:spLocks noGrp="1"/>
          </p:cNvSpPr>
          <p:nvPr>
            <p:ph type="sldNum" sz="quarter" idx="12"/>
          </p:nvPr>
        </p:nvSpPr>
        <p:spPr/>
        <p:txBody>
          <a:bodyPr/>
          <a:lstStyle/>
          <a:p>
            <a:fld id="{BF8F270E-3FBC-409C-AD4B-4E86635134EC}" type="slidenum">
              <a:rPr lang="en-US" smtClean="0"/>
              <a:t>‹#›</a:t>
            </a:fld>
            <a:endParaRPr lang="en-US"/>
          </a:p>
        </p:txBody>
      </p:sp>
    </p:spTree>
    <p:extLst>
      <p:ext uri="{BB962C8B-B14F-4D97-AF65-F5344CB8AC3E}">
        <p14:creationId xmlns:p14="http://schemas.microsoft.com/office/powerpoint/2010/main" val="2218932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5DB58-D760-4E4E-807F-0F19044BFE7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35F27A5-C89B-42B5-AAA1-879AA4B7E3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BD9982-2C60-43AA-AC87-2C10BC5DF394}"/>
              </a:ext>
            </a:extLst>
          </p:cNvPr>
          <p:cNvSpPr>
            <a:spLocks noGrp="1"/>
          </p:cNvSpPr>
          <p:nvPr>
            <p:ph type="dt" sz="half" idx="10"/>
          </p:nvPr>
        </p:nvSpPr>
        <p:spPr/>
        <p:txBody>
          <a:bodyPr/>
          <a:lstStyle/>
          <a:p>
            <a:fld id="{3F044301-0B3A-477C-996D-6B9725854F95}" type="datetimeFigureOut">
              <a:rPr lang="en-US" smtClean="0"/>
              <a:t>3/18/2024</a:t>
            </a:fld>
            <a:endParaRPr lang="en-US"/>
          </a:p>
        </p:txBody>
      </p:sp>
      <p:sp>
        <p:nvSpPr>
          <p:cNvPr id="5" name="Footer Placeholder 4">
            <a:extLst>
              <a:ext uri="{FF2B5EF4-FFF2-40B4-BE49-F238E27FC236}">
                <a16:creationId xmlns:a16="http://schemas.microsoft.com/office/drawing/2014/main" id="{76398C8A-A659-4456-99C1-EDB85844D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EB82E9-B7E9-4E15-B085-564FA708C8F3}"/>
              </a:ext>
            </a:extLst>
          </p:cNvPr>
          <p:cNvSpPr>
            <a:spLocks noGrp="1"/>
          </p:cNvSpPr>
          <p:nvPr>
            <p:ph type="sldNum" sz="quarter" idx="12"/>
          </p:nvPr>
        </p:nvSpPr>
        <p:spPr/>
        <p:txBody>
          <a:bodyPr/>
          <a:lstStyle/>
          <a:p>
            <a:fld id="{BF8F270E-3FBC-409C-AD4B-4E86635134EC}" type="slidenum">
              <a:rPr lang="en-US" smtClean="0"/>
              <a:t>‹#›</a:t>
            </a:fld>
            <a:endParaRPr lang="en-US"/>
          </a:p>
        </p:txBody>
      </p:sp>
    </p:spTree>
    <p:extLst>
      <p:ext uri="{BB962C8B-B14F-4D97-AF65-F5344CB8AC3E}">
        <p14:creationId xmlns:p14="http://schemas.microsoft.com/office/powerpoint/2010/main" val="578593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301AE-EFBD-40E0-A5B9-33ED7AD6D9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92F9A2-EA6C-4E2A-ACE9-6B394D07789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55CB9F2-5A1B-4959-818E-4810E729BF1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36B4475-0F07-4C56-B0B4-D06E9E9720E8}"/>
              </a:ext>
            </a:extLst>
          </p:cNvPr>
          <p:cNvSpPr>
            <a:spLocks noGrp="1"/>
          </p:cNvSpPr>
          <p:nvPr>
            <p:ph type="dt" sz="half" idx="10"/>
          </p:nvPr>
        </p:nvSpPr>
        <p:spPr/>
        <p:txBody>
          <a:bodyPr/>
          <a:lstStyle/>
          <a:p>
            <a:fld id="{3F044301-0B3A-477C-996D-6B9725854F95}" type="datetimeFigureOut">
              <a:rPr lang="en-US" smtClean="0"/>
              <a:t>3/18/2024</a:t>
            </a:fld>
            <a:endParaRPr lang="en-US"/>
          </a:p>
        </p:txBody>
      </p:sp>
      <p:sp>
        <p:nvSpPr>
          <p:cNvPr id="6" name="Footer Placeholder 5">
            <a:extLst>
              <a:ext uri="{FF2B5EF4-FFF2-40B4-BE49-F238E27FC236}">
                <a16:creationId xmlns:a16="http://schemas.microsoft.com/office/drawing/2014/main" id="{0D5D9326-F598-4BBC-BB8A-587BDA6B21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5E55EA-4EDB-49A4-92DA-A4DF5B95BA84}"/>
              </a:ext>
            </a:extLst>
          </p:cNvPr>
          <p:cNvSpPr>
            <a:spLocks noGrp="1"/>
          </p:cNvSpPr>
          <p:nvPr>
            <p:ph type="sldNum" sz="quarter" idx="12"/>
          </p:nvPr>
        </p:nvSpPr>
        <p:spPr/>
        <p:txBody>
          <a:bodyPr/>
          <a:lstStyle/>
          <a:p>
            <a:fld id="{BF8F270E-3FBC-409C-AD4B-4E86635134EC}" type="slidenum">
              <a:rPr lang="en-US" smtClean="0"/>
              <a:t>‹#›</a:t>
            </a:fld>
            <a:endParaRPr lang="en-US"/>
          </a:p>
        </p:txBody>
      </p:sp>
    </p:spTree>
    <p:extLst>
      <p:ext uri="{BB962C8B-B14F-4D97-AF65-F5344CB8AC3E}">
        <p14:creationId xmlns:p14="http://schemas.microsoft.com/office/powerpoint/2010/main" val="2740655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A3A58-E161-430B-B0F2-CF5FA527B1E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914D5A0-DF1B-4BEB-A499-2705C8AC9B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03FBEB-41D4-44B1-8F7B-FC9CDD261BD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F92F12-B18D-4D0A-BBAC-1A4CD9A1C7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72F401D-C83D-4043-8DEA-88188E0A25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D3B5F1-59E0-4092-A0CA-CA56AD056193}"/>
              </a:ext>
            </a:extLst>
          </p:cNvPr>
          <p:cNvSpPr>
            <a:spLocks noGrp="1"/>
          </p:cNvSpPr>
          <p:nvPr>
            <p:ph type="dt" sz="half" idx="10"/>
          </p:nvPr>
        </p:nvSpPr>
        <p:spPr/>
        <p:txBody>
          <a:bodyPr/>
          <a:lstStyle/>
          <a:p>
            <a:fld id="{3F044301-0B3A-477C-996D-6B9725854F95}" type="datetimeFigureOut">
              <a:rPr lang="en-US" smtClean="0"/>
              <a:t>3/18/2024</a:t>
            </a:fld>
            <a:endParaRPr lang="en-US"/>
          </a:p>
        </p:txBody>
      </p:sp>
      <p:sp>
        <p:nvSpPr>
          <p:cNvPr id="8" name="Footer Placeholder 7">
            <a:extLst>
              <a:ext uri="{FF2B5EF4-FFF2-40B4-BE49-F238E27FC236}">
                <a16:creationId xmlns:a16="http://schemas.microsoft.com/office/drawing/2014/main" id="{49EBEC30-F63B-4702-9549-7657C30362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2F8859E-DFDD-4E2E-A075-D72E122F199D}"/>
              </a:ext>
            </a:extLst>
          </p:cNvPr>
          <p:cNvSpPr>
            <a:spLocks noGrp="1"/>
          </p:cNvSpPr>
          <p:nvPr>
            <p:ph type="sldNum" sz="quarter" idx="12"/>
          </p:nvPr>
        </p:nvSpPr>
        <p:spPr/>
        <p:txBody>
          <a:bodyPr/>
          <a:lstStyle/>
          <a:p>
            <a:fld id="{BF8F270E-3FBC-409C-AD4B-4E86635134EC}" type="slidenum">
              <a:rPr lang="en-US" smtClean="0"/>
              <a:t>‹#›</a:t>
            </a:fld>
            <a:endParaRPr lang="en-US"/>
          </a:p>
        </p:txBody>
      </p:sp>
    </p:spTree>
    <p:extLst>
      <p:ext uri="{BB962C8B-B14F-4D97-AF65-F5344CB8AC3E}">
        <p14:creationId xmlns:p14="http://schemas.microsoft.com/office/powerpoint/2010/main" val="4262471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47DFC-B899-4CFF-B57D-52AF449082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CF5E2AE-4F2D-45E7-AF38-8B4FE22F84AB}"/>
              </a:ext>
            </a:extLst>
          </p:cNvPr>
          <p:cNvSpPr>
            <a:spLocks noGrp="1"/>
          </p:cNvSpPr>
          <p:nvPr>
            <p:ph type="dt" sz="half" idx="10"/>
          </p:nvPr>
        </p:nvSpPr>
        <p:spPr/>
        <p:txBody>
          <a:bodyPr/>
          <a:lstStyle/>
          <a:p>
            <a:fld id="{3F044301-0B3A-477C-996D-6B9725854F95}" type="datetimeFigureOut">
              <a:rPr lang="en-US" smtClean="0"/>
              <a:t>3/18/2024</a:t>
            </a:fld>
            <a:endParaRPr lang="en-US"/>
          </a:p>
        </p:txBody>
      </p:sp>
      <p:sp>
        <p:nvSpPr>
          <p:cNvPr id="4" name="Footer Placeholder 3">
            <a:extLst>
              <a:ext uri="{FF2B5EF4-FFF2-40B4-BE49-F238E27FC236}">
                <a16:creationId xmlns:a16="http://schemas.microsoft.com/office/drawing/2014/main" id="{B1EC42A4-6151-4F16-8EC7-0FC76554D4E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55C1B20-7D8C-4BB6-AE74-37F0276F025C}"/>
              </a:ext>
            </a:extLst>
          </p:cNvPr>
          <p:cNvSpPr>
            <a:spLocks noGrp="1"/>
          </p:cNvSpPr>
          <p:nvPr>
            <p:ph type="sldNum" sz="quarter" idx="12"/>
          </p:nvPr>
        </p:nvSpPr>
        <p:spPr/>
        <p:txBody>
          <a:bodyPr/>
          <a:lstStyle/>
          <a:p>
            <a:fld id="{BF8F270E-3FBC-409C-AD4B-4E86635134EC}" type="slidenum">
              <a:rPr lang="en-US" smtClean="0"/>
              <a:t>‹#›</a:t>
            </a:fld>
            <a:endParaRPr lang="en-US"/>
          </a:p>
        </p:txBody>
      </p:sp>
    </p:spTree>
    <p:extLst>
      <p:ext uri="{BB962C8B-B14F-4D97-AF65-F5344CB8AC3E}">
        <p14:creationId xmlns:p14="http://schemas.microsoft.com/office/powerpoint/2010/main" val="20279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A438A0-60BD-49E3-A7DA-D7B4A2850548}"/>
              </a:ext>
            </a:extLst>
          </p:cNvPr>
          <p:cNvSpPr>
            <a:spLocks noGrp="1"/>
          </p:cNvSpPr>
          <p:nvPr>
            <p:ph type="dt" sz="half" idx="10"/>
          </p:nvPr>
        </p:nvSpPr>
        <p:spPr/>
        <p:txBody>
          <a:bodyPr/>
          <a:lstStyle/>
          <a:p>
            <a:fld id="{3F044301-0B3A-477C-996D-6B9725854F95}" type="datetimeFigureOut">
              <a:rPr lang="en-US" smtClean="0"/>
              <a:t>3/18/2024</a:t>
            </a:fld>
            <a:endParaRPr lang="en-US"/>
          </a:p>
        </p:txBody>
      </p:sp>
      <p:sp>
        <p:nvSpPr>
          <p:cNvPr id="3" name="Footer Placeholder 2">
            <a:extLst>
              <a:ext uri="{FF2B5EF4-FFF2-40B4-BE49-F238E27FC236}">
                <a16:creationId xmlns:a16="http://schemas.microsoft.com/office/drawing/2014/main" id="{C035A466-3826-4991-824F-DA96D21E112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6E5BB42-CFE1-48A4-8224-4040EB065BE4}"/>
              </a:ext>
            </a:extLst>
          </p:cNvPr>
          <p:cNvSpPr>
            <a:spLocks noGrp="1"/>
          </p:cNvSpPr>
          <p:nvPr>
            <p:ph type="sldNum" sz="quarter" idx="12"/>
          </p:nvPr>
        </p:nvSpPr>
        <p:spPr/>
        <p:txBody>
          <a:bodyPr/>
          <a:lstStyle/>
          <a:p>
            <a:fld id="{BF8F270E-3FBC-409C-AD4B-4E86635134EC}" type="slidenum">
              <a:rPr lang="en-US" smtClean="0"/>
              <a:t>‹#›</a:t>
            </a:fld>
            <a:endParaRPr lang="en-US"/>
          </a:p>
        </p:txBody>
      </p:sp>
    </p:spTree>
    <p:extLst>
      <p:ext uri="{BB962C8B-B14F-4D97-AF65-F5344CB8AC3E}">
        <p14:creationId xmlns:p14="http://schemas.microsoft.com/office/powerpoint/2010/main" val="3480696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4C362-D161-46B2-B9FD-B60FCA550C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42C59B-8689-4EAD-839B-2C366E418F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A684BC-A96C-4593-85AF-C9A7109DDD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A35340-6308-4108-A88F-795E0F0A1FA6}"/>
              </a:ext>
            </a:extLst>
          </p:cNvPr>
          <p:cNvSpPr>
            <a:spLocks noGrp="1"/>
          </p:cNvSpPr>
          <p:nvPr>
            <p:ph type="dt" sz="half" idx="10"/>
          </p:nvPr>
        </p:nvSpPr>
        <p:spPr/>
        <p:txBody>
          <a:bodyPr/>
          <a:lstStyle/>
          <a:p>
            <a:fld id="{3F044301-0B3A-477C-996D-6B9725854F95}" type="datetimeFigureOut">
              <a:rPr lang="en-US" smtClean="0"/>
              <a:t>3/18/2024</a:t>
            </a:fld>
            <a:endParaRPr lang="en-US"/>
          </a:p>
        </p:txBody>
      </p:sp>
      <p:sp>
        <p:nvSpPr>
          <p:cNvPr id="6" name="Footer Placeholder 5">
            <a:extLst>
              <a:ext uri="{FF2B5EF4-FFF2-40B4-BE49-F238E27FC236}">
                <a16:creationId xmlns:a16="http://schemas.microsoft.com/office/drawing/2014/main" id="{CAAAE74A-EE60-44F6-8B0B-FB30D14987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2F9A75-83BD-4A0B-AEE1-3BDD6ADFFA1D}"/>
              </a:ext>
            </a:extLst>
          </p:cNvPr>
          <p:cNvSpPr>
            <a:spLocks noGrp="1"/>
          </p:cNvSpPr>
          <p:nvPr>
            <p:ph type="sldNum" sz="quarter" idx="12"/>
          </p:nvPr>
        </p:nvSpPr>
        <p:spPr/>
        <p:txBody>
          <a:bodyPr/>
          <a:lstStyle/>
          <a:p>
            <a:fld id="{BF8F270E-3FBC-409C-AD4B-4E86635134EC}" type="slidenum">
              <a:rPr lang="en-US" smtClean="0"/>
              <a:t>‹#›</a:t>
            </a:fld>
            <a:endParaRPr lang="en-US"/>
          </a:p>
        </p:txBody>
      </p:sp>
    </p:spTree>
    <p:extLst>
      <p:ext uri="{BB962C8B-B14F-4D97-AF65-F5344CB8AC3E}">
        <p14:creationId xmlns:p14="http://schemas.microsoft.com/office/powerpoint/2010/main" val="4211741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2CA1D-5E86-403E-A826-48F8AA14DC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F269A68-B785-47C8-AFC0-5F4E653F38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1E15228-5112-4EB4-B9C4-268D857A6C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2323AC-CD30-4335-B206-D9D88DC9F792}"/>
              </a:ext>
            </a:extLst>
          </p:cNvPr>
          <p:cNvSpPr>
            <a:spLocks noGrp="1"/>
          </p:cNvSpPr>
          <p:nvPr>
            <p:ph type="dt" sz="half" idx="10"/>
          </p:nvPr>
        </p:nvSpPr>
        <p:spPr/>
        <p:txBody>
          <a:bodyPr/>
          <a:lstStyle/>
          <a:p>
            <a:fld id="{3F044301-0B3A-477C-996D-6B9725854F95}" type="datetimeFigureOut">
              <a:rPr lang="en-US" smtClean="0"/>
              <a:t>3/18/2024</a:t>
            </a:fld>
            <a:endParaRPr lang="en-US"/>
          </a:p>
        </p:txBody>
      </p:sp>
      <p:sp>
        <p:nvSpPr>
          <p:cNvPr id="6" name="Footer Placeholder 5">
            <a:extLst>
              <a:ext uri="{FF2B5EF4-FFF2-40B4-BE49-F238E27FC236}">
                <a16:creationId xmlns:a16="http://schemas.microsoft.com/office/drawing/2014/main" id="{6FFD7AC5-CAF4-42DF-B7A3-A8BDB77EC7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6AF977-7006-450B-858F-2087547E3E82}"/>
              </a:ext>
            </a:extLst>
          </p:cNvPr>
          <p:cNvSpPr>
            <a:spLocks noGrp="1"/>
          </p:cNvSpPr>
          <p:nvPr>
            <p:ph type="sldNum" sz="quarter" idx="12"/>
          </p:nvPr>
        </p:nvSpPr>
        <p:spPr/>
        <p:txBody>
          <a:bodyPr/>
          <a:lstStyle/>
          <a:p>
            <a:fld id="{BF8F270E-3FBC-409C-AD4B-4E86635134EC}" type="slidenum">
              <a:rPr lang="en-US" smtClean="0"/>
              <a:t>‹#›</a:t>
            </a:fld>
            <a:endParaRPr lang="en-US"/>
          </a:p>
        </p:txBody>
      </p:sp>
    </p:spTree>
    <p:extLst>
      <p:ext uri="{BB962C8B-B14F-4D97-AF65-F5344CB8AC3E}">
        <p14:creationId xmlns:p14="http://schemas.microsoft.com/office/powerpoint/2010/main" val="1464564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763203-299E-4C0C-B3A5-BF753718C9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AF4317C-ABFB-4C16-9FB4-09AF9BFD43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238267-2D90-4072-9A4F-7CC544EBFB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044301-0B3A-477C-996D-6B9725854F95}" type="datetimeFigureOut">
              <a:rPr lang="en-US" smtClean="0"/>
              <a:t>3/18/2024</a:t>
            </a:fld>
            <a:endParaRPr lang="en-US"/>
          </a:p>
        </p:txBody>
      </p:sp>
      <p:sp>
        <p:nvSpPr>
          <p:cNvPr id="5" name="Footer Placeholder 4">
            <a:extLst>
              <a:ext uri="{FF2B5EF4-FFF2-40B4-BE49-F238E27FC236}">
                <a16:creationId xmlns:a16="http://schemas.microsoft.com/office/drawing/2014/main" id="{DBF85AA5-CB03-4DF8-879B-BB39C8690A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38C074A-40D2-4F32-9A25-86589C63F2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8F270E-3FBC-409C-AD4B-4E86635134EC}" type="slidenum">
              <a:rPr lang="en-US" smtClean="0"/>
              <a:t>‹#›</a:t>
            </a:fld>
            <a:endParaRPr lang="en-US"/>
          </a:p>
        </p:txBody>
      </p:sp>
    </p:spTree>
    <p:extLst>
      <p:ext uri="{BB962C8B-B14F-4D97-AF65-F5344CB8AC3E}">
        <p14:creationId xmlns:p14="http://schemas.microsoft.com/office/powerpoint/2010/main" val="4054670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almart.com/nonprofits"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FF840D-AB63-F026-529B-E323C060AC4A}"/>
            </a:ext>
          </a:extLst>
        </p:cNvPr>
        <p:cNvGrpSpPr/>
        <p:nvPr/>
      </p:nvGrpSpPr>
      <p:grpSpPr>
        <a:xfrm>
          <a:off x="0" y="0"/>
          <a:ext cx="0" cy="0"/>
          <a:chOff x="0" y="0"/>
          <a:chExt cx="0" cy="0"/>
        </a:xfrm>
      </p:grpSpPr>
      <p:sp>
        <p:nvSpPr>
          <p:cNvPr id="4" name="Date Placeholder 3">
            <a:extLst>
              <a:ext uri="{FF2B5EF4-FFF2-40B4-BE49-F238E27FC236}">
                <a16:creationId xmlns:a16="http://schemas.microsoft.com/office/drawing/2014/main" id="{E6C45CD4-D4C4-BB6F-25F5-AD964768120D}"/>
              </a:ext>
            </a:extLst>
          </p:cNvPr>
          <p:cNvSpPr>
            <a:spLocks noGrp="1"/>
          </p:cNvSpPr>
          <p:nvPr>
            <p:ph type="dt" sz="half" idx="10"/>
          </p:nvPr>
        </p:nvSpPr>
        <p:spPr>
          <a:xfrm>
            <a:off x="8610602" y="5769149"/>
            <a:ext cx="2743200" cy="365760"/>
          </a:xfrm>
        </p:spPr>
        <p:txBody>
          <a:bodyPr anchor="b">
            <a:normAutofit/>
          </a:bodyPr>
          <a:lstStyle>
            <a:lvl1pPr>
              <a:defRPr b="1">
                <a:solidFill>
                  <a:schemeClr val="tx1"/>
                </a:solidFill>
              </a:defRPr>
            </a:lvl1pPr>
          </a:lstStyle>
          <a:p>
            <a:pPr algn="r">
              <a:spcAft>
                <a:spcPts val="600"/>
              </a:spcAft>
            </a:pPr>
            <a:fld id="{1EEF2623-F957-4FDA-B766-AB6207C388E7}" type="datetimeFigureOut">
              <a:rPr lang="en-US" sz="1150">
                <a:solidFill>
                  <a:srgbClr val="FFFFFF"/>
                </a:solidFill>
              </a:rPr>
              <a:pPr algn="r">
                <a:spcAft>
                  <a:spcPts val="600"/>
                </a:spcAft>
              </a:pPr>
              <a:t>3/18/2024</a:t>
            </a:fld>
            <a:endParaRPr lang="en-US" sz="1150">
              <a:solidFill>
                <a:srgbClr val="FFFFFF"/>
              </a:solidFill>
            </a:endParaRPr>
          </a:p>
        </p:txBody>
      </p:sp>
      <p:sp>
        <p:nvSpPr>
          <p:cNvPr id="5" name="Slide Number Placeholder 5">
            <a:extLst>
              <a:ext uri="{FF2B5EF4-FFF2-40B4-BE49-F238E27FC236}">
                <a16:creationId xmlns:a16="http://schemas.microsoft.com/office/drawing/2014/main" id="{08953264-2490-7064-B55B-B36304B6C6F8}"/>
              </a:ext>
            </a:extLst>
          </p:cNvPr>
          <p:cNvSpPr>
            <a:spLocks noGrp="1"/>
          </p:cNvSpPr>
          <p:nvPr>
            <p:ph type="sldNum" sz="quarter" idx="12"/>
          </p:nvPr>
        </p:nvSpPr>
        <p:spPr>
          <a:xfrm>
            <a:off x="1057275" y="5840742"/>
            <a:ext cx="1590676" cy="222573"/>
          </a:xfrm>
        </p:spPr>
        <p:txBody>
          <a:bodyPr>
            <a:normAutofit fontScale="32500" lnSpcReduction="20000"/>
          </a:bodyPr>
          <a:lstStyle>
            <a:lvl1pPr algn="l">
              <a:defRPr b="1">
                <a:solidFill>
                  <a:schemeClr val="accent4">
                    <a:lumMod val="50000"/>
                  </a:schemeClr>
                </a:solidFill>
              </a:defRPr>
            </a:lvl1pPr>
          </a:lstStyle>
          <a:p>
            <a:pPr>
              <a:lnSpc>
                <a:spcPct val="90000"/>
              </a:lnSpc>
              <a:spcAft>
                <a:spcPts val="600"/>
              </a:spcAft>
            </a:pPr>
            <a:r>
              <a:rPr lang="en-US" sz="3100" dirty="0">
                <a:solidFill>
                  <a:schemeClr val="tx1"/>
                </a:solidFill>
              </a:rPr>
              <a:t>Steve Vorce</a:t>
            </a:r>
          </a:p>
        </p:txBody>
      </p:sp>
      <p:sp>
        <p:nvSpPr>
          <p:cNvPr id="8" name="TextBox 7">
            <a:extLst>
              <a:ext uri="{FF2B5EF4-FFF2-40B4-BE49-F238E27FC236}">
                <a16:creationId xmlns:a16="http://schemas.microsoft.com/office/drawing/2014/main" id="{05623183-39A4-BAFA-70A6-DFE1F0DA4257}"/>
              </a:ext>
            </a:extLst>
          </p:cNvPr>
          <p:cNvSpPr txBox="1"/>
          <p:nvPr/>
        </p:nvSpPr>
        <p:spPr>
          <a:xfrm>
            <a:off x="3227542" y="1004337"/>
            <a:ext cx="5736915" cy="584775"/>
          </a:xfrm>
          <a:prstGeom prst="rect">
            <a:avLst/>
          </a:prstGeom>
          <a:noFill/>
        </p:spPr>
        <p:txBody>
          <a:bodyPr wrap="square" rtlCol="0">
            <a:spAutoFit/>
          </a:bodyPr>
          <a:lstStyle/>
          <a:p>
            <a:r>
              <a:rPr lang="en-US" sz="3200" b="1" dirty="0">
                <a:solidFill>
                  <a:srgbClr val="0070C0"/>
                </a:solidFill>
              </a:rPr>
              <a:t>Spark Good Local Grant Program</a:t>
            </a:r>
          </a:p>
        </p:txBody>
      </p:sp>
    </p:spTree>
    <p:extLst>
      <p:ext uri="{BB962C8B-B14F-4D97-AF65-F5344CB8AC3E}">
        <p14:creationId xmlns:p14="http://schemas.microsoft.com/office/powerpoint/2010/main" val="693883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5933D9-6FF4-DBF8-801E-B18EE9C48661}"/>
            </a:ext>
          </a:extLst>
        </p:cNvPr>
        <p:cNvGrpSpPr/>
        <p:nvPr/>
      </p:nvGrpSpPr>
      <p:grpSpPr>
        <a:xfrm>
          <a:off x="0" y="0"/>
          <a:ext cx="0" cy="0"/>
          <a:chOff x="0" y="0"/>
          <a:chExt cx="0" cy="0"/>
        </a:xfrm>
      </p:grpSpPr>
      <p:sp>
        <p:nvSpPr>
          <p:cNvPr id="4" name="Date Placeholder 3">
            <a:extLst>
              <a:ext uri="{FF2B5EF4-FFF2-40B4-BE49-F238E27FC236}">
                <a16:creationId xmlns:a16="http://schemas.microsoft.com/office/drawing/2014/main" id="{1D6FFEAC-8BBF-5A88-6F5D-45D80A9F9CCB}"/>
              </a:ext>
            </a:extLst>
          </p:cNvPr>
          <p:cNvSpPr>
            <a:spLocks noGrp="1"/>
          </p:cNvSpPr>
          <p:nvPr>
            <p:ph type="dt" sz="half" idx="10"/>
          </p:nvPr>
        </p:nvSpPr>
        <p:spPr>
          <a:xfrm>
            <a:off x="8610602" y="5769149"/>
            <a:ext cx="2743200" cy="365760"/>
          </a:xfrm>
        </p:spPr>
        <p:txBody>
          <a:bodyPr anchor="b">
            <a:normAutofit/>
          </a:bodyPr>
          <a:lstStyle>
            <a:lvl1pPr>
              <a:defRPr b="1">
                <a:solidFill>
                  <a:schemeClr val="tx1"/>
                </a:solidFill>
              </a:defRPr>
            </a:lvl1pPr>
          </a:lstStyle>
          <a:p>
            <a:pPr algn="r">
              <a:spcAft>
                <a:spcPts val="600"/>
              </a:spcAft>
            </a:pPr>
            <a:fld id="{1EEF2623-F957-4FDA-B766-AB6207C388E7}" type="datetimeFigureOut">
              <a:rPr lang="en-US" sz="1150">
                <a:solidFill>
                  <a:srgbClr val="FFFFFF"/>
                </a:solidFill>
              </a:rPr>
              <a:pPr algn="r">
                <a:spcAft>
                  <a:spcPts val="600"/>
                </a:spcAft>
              </a:pPr>
              <a:t>3/18/2024</a:t>
            </a:fld>
            <a:endParaRPr lang="en-US" sz="1150">
              <a:solidFill>
                <a:srgbClr val="FFFFFF"/>
              </a:solidFill>
            </a:endParaRPr>
          </a:p>
        </p:txBody>
      </p:sp>
      <p:sp>
        <p:nvSpPr>
          <p:cNvPr id="5" name="Slide Number Placeholder 5">
            <a:extLst>
              <a:ext uri="{FF2B5EF4-FFF2-40B4-BE49-F238E27FC236}">
                <a16:creationId xmlns:a16="http://schemas.microsoft.com/office/drawing/2014/main" id="{4DA16AF0-8640-5AA2-81D6-3C0419284533}"/>
              </a:ext>
            </a:extLst>
          </p:cNvPr>
          <p:cNvSpPr>
            <a:spLocks noGrp="1"/>
          </p:cNvSpPr>
          <p:nvPr>
            <p:ph type="sldNum" sz="quarter" idx="12"/>
          </p:nvPr>
        </p:nvSpPr>
        <p:spPr>
          <a:xfrm>
            <a:off x="1057275" y="5840742"/>
            <a:ext cx="1590676" cy="222573"/>
          </a:xfrm>
        </p:spPr>
        <p:txBody>
          <a:bodyPr>
            <a:normAutofit fontScale="32500" lnSpcReduction="20000"/>
          </a:bodyPr>
          <a:lstStyle>
            <a:lvl1pPr algn="l">
              <a:defRPr b="1">
                <a:solidFill>
                  <a:schemeClr val="accent4">
                    <a:lumMod val="50000"/>
                  </a:schemeClr>
                </a:solidFill>
              </a:defRPr>
            </a:lvl1pPr>
          </a:lstStyle>
          <a:p>
            <a:pPr>
              <a:lnSpc>
                <a:spcPct val="90000"/>
              </a:lnSpc>
              <a:spcAft>
                <a:spcPts val="600"/>
              </a:spcAft>
            </a:pPr>
            <a:r>
              <a:rPr lang="en-US" sz="3100" dirty="0">
                <a:solidFill>
                  <a:schemeClr val="tx1"/>
                </a:solidFill>
              </a:rPr>
              <a:t>Steve Vorce</a:t>
            </a:r>
          </a:p>
        </p:txBody>
      </p:sp>
      <p:sp>
        <p:nvSpPr>
          <p:cNvPr id="8" name="TextBox 7">
            <a:extLst>
              <a:ext uri="{FF2B5EF4-FFF2-40B4-BE49-F238E27FC236}">
                <a16:creationId xmlns:a16="http://schemas.microsoft.com/office/drawing/2014/main" id="{C4439FA5-CD43-35E1-EF9B-309AC074DC8B}"/>
              </a:ext>
            </a:extLst>
          </p:cNvPr>
          <p:cNvSpPr txBox="1"/>
          <p:nvPr/>
        </p:nvSpPr>
        <p:spPr>
          <a:xfrm>
            <a:off x="3227541" y="430703"/>
            <a:ext cx="5736915" cy="584775"/>
          </a:xfrm>
          <a:prstGeom prst="rect">
            <a:avLst/>
          </a:prstGeom>
          <a:noFill/>
        </p:spPr>
        <p:txBody>
          <a:bodyPr wrap="square" rtlCol="0">
            <a:spAutoFit/>
          </a:bodyPr>
          <a:lstStyle/>
          <a:p>
            <a:r>
              <a:rPr lang="en-US" sz="3200" b="1" dirty="0">
                <a:solidFill>
                  <a:srgbClr val="0070C0"/>
                </a:solidFill>
              </a:rPr>
              <a:t>Spark Good Local Grant Program</a:t>
            </a:r>
          </a:p>
        </p:txBody>
      </p:sp>
      <p:pic>
        <p:nvPicPr>
          <p:cNvPr id="5122" name="Picture 2" descr="Walmart Logo -Logo Brands For Free HD 3D">
            <a:extLst>
              <a:ext uri="{FF2B5EF4-FFF2-40B4-BE49-F238E27FC236}">
                <a16:creationId xmlns:a16="http://schemas.microsoft.com/office/drawing/2014/main" id="{AEA0242C-09DC-721E-F0F0-097E64D9CD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00660" y="883390"/>
            <a:ext cx="1590676" cy="119300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71C77D07-C824-4E2B-9422-19D94ACD6F8E}"/>
              </a:ext>
            </a:extLst>
          </p:cNvPr>
          <p:cNvSpPr txBox="1"/>
          <p:nvPr/>
        </p:nvSpPr>
        <p:spPr>
          <a:xfrm>
            <a:off x="1057275" y="1870424"/>
            <a:ext cx="10296527" cy="3970318"/>
          </a:xfrm>
          <a:prstGeom prst="rect">
            <a:avLst/>
          </a:prstGeom>
          <a:noFill/>
        </p:spPr>
        <p:txBody>
          <a:bodyPr wrap="square">
            <a:spAutoFit/>
          </a:bodyPr>
          <a:lstStyle/>
          <a:p>
            <a:pPr algn="just"/>
            <a:r>
              <a:rPr lang="en-US" sz="3600" b="1" i="0" dirty="0">
                <a:solidFill>
                  <a:srgbClr val="333333"/>
                </a:solidFill>
                <a:effectLst/>
                <a:latin typeface="Bogle"/>
              </a:rPr>
              <a:t>Walmart believes that strengthening local communities creates value for business as well as society. Each year, Walmart U.S. stores, Sam’s Clubs and Distribution Centers award local cash grants ranging from $250 to $5000. These local grants are designed to address the unique needs of the communities where we operate. </a:t>
            </a:r>
            <a:endParaRPr lang="en-US" sz="3600" b="1" dirty="0"/>
          </a:p>
        </p:txBody>
      </p:sp>
    </p:spTree>
    <p:extLst>
      <p:ext uri="{BB962C8B-B14F-4D97-AF65-F5344CB8AC3E}">
        <p14:creationId xmlns:p14="http://schemas.microsoft.com/office/powerpoint/2010/main" val="1334211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DD3CA0-7902-7F8E-F786-99AD38D21E2D}"/>
            </a:ext>
          </a:extLst>
        </p:cNvPr>
        <p:cNvGrpSpPr/>
        <p:nvPr/>
      </p:nvGrpSpPr>
      <p:grpSpPr>
        <a:xfrm>
          <a:off x="0" y="0"/>
          <a:ext cx="0" cy="0"/>
          <a:chOff x="0" y="0"/>
          <a:chExt cx="0" cy="0"/>
        </a:xfrm>
      </p:grpSpPr>
      <p:sp>
        <p:nvSpPr>
          <p:cNvPr id="4" name="Date Placeholder 3">
            <a:extLst>
              <a:ext uri="{FF2B5EF4-FFF2-40B4-BE49-F238E27FC236}">
                <a16:creationId xmlns:a16="http://schemas.microsoft.com/office/drawing/2014/main" id="{285C532F-9C71-9B6E-6A9E-12F2504FEAD4}"/>
              </a:ext>
            </a:extLst>
          </p:cNvPr>
          <p:cNvSpPr>
            <a:spLocks noGrp="1"/>
          </p:cNvSpPr>
          <p:nvPr>
            <p:ph type="dt" sz="half" idx="10"/>
          </p:nvPr>
        </p:nvSpPr>
        <p:spPr>
          <a:xfrm>
            <a:off x="8610602" y="5769149"/>
            <a:ext cx="2743200" cy="365760"/>
          </a:xfrm>
        </p:spPr>
        <p:txBody>
          <a:bodyPr anchor="b">
            <a:normAutofit/>
          </a:bodyPr>
          <a:lstStyle>
            <a:lvl1pPr>
              <a:defRPr b="1">
                <a:solidFill>
                  <a:schemeClr val="tx1"/>
                </a:solidFill>
              </a:defRPr>
            </a:lvl1pPr>
          </a:lstStyle>
          <a:p>
            <a:pPr algn="r">
              <a:spcAft>
                <a:spcPts val="600"/>
              </a:spcAft>
            </a:pPr>
            <a:fld id="{1EEF2623-F957-4FDA-B766-AB6207C388E7}" type="datetimeFigureOut">
              <a:rPr lang="en-US" sz="1150">
                <a:solidFill>
                  <a:srgbClr val="FFFFFF"/>
                </a:solidFill>
              </a:rPr>
              <a:pPr algn="r">
                <a:spcAft>
                  <a:spcPts val="600"/>
                </a:spcAft>
              </a:pPr>
              <a:t>3/18/2024</a:t>
            </a:fld>
            <a:endParaRPr lang="en-US" sz="1150">
              <a:solidFill>
                <a:srgbClr val="FFFFFF"/>
              </a:solidFill>
            </a:endParaRPr>
          </a:p>
        </p:txBody>
      </p:sp>
      <p:sp>
        <p:nvSpPr>
          <p:cNvPr id="5" name="Slide Number Placeholder 5">
            <a:extLst>
              <a:ext uri="{FF2B5EF4-FFF2-40B4-BE49-F238E27FC236}">
                <a16:creationId xmlns:a16="http://schemas.microsoft.com/office/drawing/2014/main" id="{9BD6249A-354B-9FE0-3229-7CABAB91534E}"/>
              </a:ext>
            </a:extLst>
          </p:cNvPr>
          <p:cNvSpPr>
            <a:spLocks noGrp="1"/>
          </p:cNvSpPr>
          <p:nvPr>
            <p:ph type="sldNum" sz="quarter" idx="12"/>
          </p:nvPr>
        </p:nvSpPr>
        <p:spPr>
          <a:xfrm>
            <a:off x="1057275" y="5840742"/>
            <a:ext cx="1590676" cy="222573"/>
          </a:xfrm>
        </p:spPr>
        <p:txBody>
          <a:bodyPr>
            <a:normAutofit fontScale="32500" lnSpcReduction="20000"/>
          </a:bodyPr>
          <a:lstStyle>
            <a:lvl1pPr algn="l">
              <a:defRPr b="1">
                <a:solidFill>
                  <a:schemeClr val="accent4">
                    <a:lumMod val="50000"/>
                  </a:schemeClr>
                </a:solidFill>
              </a:defRPr>
            </a:lvl1pPr>
          </a:lstStyle>
          <a:p>
            <a:pPr>
              <a:lnSpc>
                <a:spcPct val="90000"/>
              </a:lnSpc>
              <a:spcAft>
                <a:spcPts val="600"/>
              </a:spcAft>
            </a:pPr>
            <a:r>
              <a:rPr lang="en-US" sz="3100" dirty="0">
                <a:solidFill>
                  <a:schemeClr val="tx1"/>
                </a:solidFill>
              </a:rPr>
              <a:t>Steve Vorce</a:t>
            </a:r>
          </a:p>
        </p:txBody>
      </p:sp>
      <p:sp>
        <p:nvSpPr>
          <p:cNvPr id="8" name="TextBox 7">
            <a:extLst>
              <a:ext uri="{FF2B5EF4-FFF2-40B4-BE49-F238E27FC236}">
                <a16:creationId xmlns:a16="http://schemas.microsoft.com/office/drawing/2014/main" id="{7455652F-9B40-2785-E8D4-854D4C9EEB31}"/>
              </a:ext>
            </a:extLst>
          </p:cNvPr>
          <p:cNvSpPr txBox="1"/>
          <p:nvPr/>
        </p:nvSpPr>
        <p:spPr>
          <a:xfrm>
            <a:off x="3227541" y="513400"/>
            <a:ext cx="5736915" cy="584775"/>
          </a:xfrm>
          <a:prstGeom prst="rect">
            <a:avLst/>
          </a:prstGeom>
          <a:noFill/>
        </p:spPr>
        <p:txBody>
          <a:bodyPr wrap="square" rtlCol="0">
            <a:spAutoFit/>
          </a:bodyPr>
          <a:lstStyle/>
          <a:p>
            <a:r>
              <a:rPr lang="en-US" sz="3200" b="1" dirty="0">
                <a:solidFill>
                  <a:srgbClr val="0070C0"/>
                </a:solidFill>
              </a:rPr>
              <a:t>Spark Good Local Grant Program</a:t>
            </a:r>
          </a:p>
        </p:txBody>
      </p:sp>
      <p:pic>
        <p:nvPicPr>
          <p:cNvPr id="5122" name="Picture 2" descr="Walmart Logo -Logo Brands For Free HD 3D">
            <a:extLst>
              <a:ext uri="{FF2B5EF4-FFF2-40B4-BE49-F238E27FC236}">
                <a16:creationId xmlns:a16="http://schemas.microsoft.com/office/drawing/2014/main" id="{E94B9F12-ECF6-7BC2-668A-670AB69C93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9381" y="964670"/>
            <a:ext cx="1590676" cy="119300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1BFF82DC-A658-29AC-2F79-5376BC09D9E3}"/>
              </a:ext>
            </a:extLst>
          </p:cNvPr>
          <p:cNvSpPr txBox="1"/>
          <p:nvPr/>
        </p:nvSpPr>
        <p:spPr>
          <a:xfrm>
            <a:off x="513078" y="1919051"/>
            <a:ext cx="11165839" cy="3970318"/>
          </a:xfrm>
          <a:prstGeom prst="rect">
            <a:avLst/>
          </a:prstGeom>
          <a:noFill/>
        </p:spPr>
        <p:txBody>
          <a:bodyPr wrap="square">
            <a:spAutoFit/>
          </a:bodyPr>
          <a:lstStyle/>
          <a:p>
            <a:pPr algn="l"/>
            <a:r>
              <a:rPr lang="en-US" sz="3600" b="1" i="0" dirty="0">
                <a:solidFill>
                  <a:srgbClr val="000000"/>
                </a:solidFill>
                <a:effectLst/>
                <a:latin typeface="Bogle"/>
              </a:rPr>
              <a:t>The 2024 grant cycle begins March 1, 2024</a:t>
            </a:r>
          </a:p>
          <a:p>
            <a:pPr algn="l"/>
            <a:endParaRPr lang="en-US" sz="3600" b="1" i="0" dirty="0">
              <a:solidFill>
                <a:srgbClr val="000000"/>
              </a:solidFill>
              <a:effectLst/>
              <a:latin typeface="Bogle"/>
            </a:endParaRPr>
          </a:p>
          <a:p>
            <a:pPr algn="just"/>
            <a:r>
              <a:rPr lang="en-US" sz="3600" b="1" i="0" dirty="0">
                <a:solidFill>
                  <a:srgbClr val="000000"/>
                </a:solidFill>
                <a:effectLst/>
                <a:latin typeface="Bogle"/>
              </a:rPr>
              <a:t>Applications will be accepted on a quarterly basis. Don’t know how to determine your local facility? Don’t worry, the application will assist you. Before applying for a Spark Good Local Grant, organizations must review the below guidelines.</a:t>
            </a:r>
          </a:p>
        </p:txBody>
      </p:sp>
    </p:spTree>
    <p:extLst>
      <p:ext uri="{BB962C8B-B14F-4D97-AF65-F5344CB8AC3E}">
        <p14:creationId xmlns:p14="http://schemas.microsoft.com/office/powerpoint/2010/main" val="58891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71B2CD-8CAC-2C27-E68C-8D1BC2E946A4}"/>
            </a:ext>
          </a:extLst>
        </p:cNvPr>
        <p:cNvGrpSpPr/>
        <p:nvPr/>
      </p:nvGrpSpPr>
      <p:grpSpPr>
        <a:xfrm>
          <a:off x="0" y="0"/>
          <a:ext cx="0" cy="0"/>
          <a:chOff x="0" y="0"/>
          <a:chExt cx="0" cy="0"/>
        </a:xfrm>
      </p:grpSpPr>
      <p:sp>
        <p:nvSpPr>
          <p:cNvPr id="4" name="Date Placeholder 3">
            <a:extLst>
              <a:ext uri="{FF2B5EF4-FFF2-40B4-BE49-F238E27FC236}">
                <a16:creationId xmlns:a16="http://schemas.microsoft.com/office/drawing/2014/main" id="{32A5D2DB-E56E-8186-E9D7-482805388073}"/>
              </a:ext>
            </a:extLst>
          </p:cNvPr>
          <p:cNvSpPr>
            <a:spLocks noGrp="1"/>
          </p:cNvSpPr>
          <p:nvPr>
            <p:ph type="dt" sz="half" idx="10"/>
          </p:nvPr>
        </p:nvSpPr>
        <p:spPr>
          <a:xfrm>
            <a:off x="8610602" y="5769149"/>
            <a:ext cx="2743200" cy="365760"/>
          </a:xfrm>
        </p:spPr>
        <p:txBody>
          <a:bodyPr anchor="b">
            <a:normAutofit/>
          </a:bodyPr>
          <a:lstStyle>
            <a:lvl1pPr>
              <a:defRPr b="1">
                <a:solidFill>
                  <a:schemeClr val="tx1"/>
                </a:solidFill>
              </a:defRPr>
            </a:lvl1pPr>
          </a:lstStyle>
          <a:p>
            <a:pPr algn="r">
              <a:spcAft>
                <a:spcPts val="600"/>
              </a:spcAft>
            </a:pPr>
            <a:fld id="{1EEF2623-F957-4FDA-B766-AB6207C388E7}" type="datetimeFigureOut">
              <a:rPr lang="en-US" sz="1150">
                <a:solidFill>
                  <a:srgbClr val="FFFFFF"/>
                </a:solidFill>
              </a:rPr>
              <a:pPr algn="r">
                <a:spcAft>
                  <a:spcPts val="600"/>
                </a:spcAft>
              </a:pPr>
              <a:t>3/18/2024</a:t>
            </a:fld>
            <a:endParaRPr lang="en-US" sz="1150">
              <a:solidFill>
                <a:srgbClr val="FFFFFF"/>
              </a:solidFill>
            </a:endParaRPr>
          </a:p>
        </p:txBody>
      </p:sp>
      <p:sp>
        <p:nvSpPr>
          <p:cNvPr id="5" name="Slide Number Placeholder 5">
            <a:extLst>
              <a:ext uri="{FF2B5EF4-FFF2-40B4-BE49-F238E27FC236}">
                <a16:creationId xmlns:a16="http://schemas.microsoft.com/office/drawing/2014/main" id="{38E91D53-F86E-A849-8537-84F16FDFFF46}"/>
              </a:ext>
            </a:extLst>
          </p:cNvPr>
          <p:cNvSpPr>
            <a:spLocks noGrp="1"/>
          </p:cNvSpPr>
          <p:nvPr>
            <p:ph type="sldNum" sz="quarter" idx="12"/>
          </p:nvPr>
        </p:nvSpPr>
        <p:spPr>
          <a:xfrm>
            <a:off x="1057275" y="5840742"/>
            <a:ext cx="1590676" cy="222573"/>
          </a:xfrm>
        </p:spPr>
        <p:txBody>
          <a:bodyPr>
            <a:normAutofit fontScale="32500" lnSpcReduction="20000"/>
          </a:bodyPr>
          <a:lstStyle>
            <a:lvl1pPr algn="l">
              <a:defRPr b="1">
                <a:solidFill>
                  <a:schemeClr val="accent4">
                    <a:lumMod val="50000"/>
                  </a:schemeClr>
                </a:solidFill>
              </a:defRPr>
            </a:lvl1pPr>
          </a:lstStyle>
          <a:p>
            <a:pPr>
              <a:lnSpc>
                <a:spcPct val="90000"/>
              </a:lnSpc>
              <a:spcAft>
                <a:spcPts val="600"/>
              </a:spcAft>
            </a:pPr>
            <a:r>
              <a:rPr lang="en-US" sz="3100" dirty="0">
                <a:solidFill>
                  <a:schemeClr val="tx1"/>
                </a:solidFill>
              </a:rPr>
              <a:t>Steve Vorce</a:t>
            </a:r>
          </a:p>
        </p:txBody>
      </p:sp>
      <p:sp>
        <p:nvSpPr>
          <p:cNvPr id="8" name="TextBox 7">
            <a:extLst>
              <a:ext uri="{FF2B5EF4-FFF2-40B4-BE49-F238E27FC236}">
                <a16:creationId xmlns:a16="http://schemas.microsoft.com/office/drawing/2014/main" id="{0EE57446-9D19-7A98-4CDB-FFCCDC60E40B}"/>
              </a:ext>
            </a:extLst>
          </p:cNvPr>
          <p:cNvSpPr txBox="1"/>
          <p:nvPr/>
        </p:nvSpPr>
        <p:spPr>
          <a:xfrm>
            <a:off x="3227541" y="390846"/>
            <a:ext cx="5736915" cy="584775"/>
          </a:xfrm>
          <a:prstGeom prst="rect">
            <a:avLst/>
          </a:prstGeom>
          <a:noFill/>
        </p:spPr>
        <p:txBody>
          <a:bodyPr wrap="square" rtlCol="0">
            <a:spAutoFit/>
          </a:bodyPr>
          <a:lstStyle/>
          <a:p>
            <a:r>
              <a:rPr lang="en-US" sz="3200" b="1" dirty="0">
                <a:solidFill>
                  <a:srgbClr val="0070C0"/>
                </a:solidFill>
              </a:rPr>
              <a:t>Spark Good Local Grant Program</a:t>
            </a:r>
          </a:p>
        </p:txBody>
      </p:sp>
      <p:pic>
        <p:nvPicPr>
          <p:cNvPr id="5122" name="Picture 2" descr="Walmart Logo -Logo Brands For Free HD 3D">
            <a:extLst>
              <a:ext uri="{FF2B5EF4-FFF2-40B4-BE49-F238E27FC236}">
                <a16:creationId xmlns:a16="http://schemas.microsoft.com/office/drawing/2014/main" id="{7AB09A5E-4CC5-D90F-313F-022F9C889D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00660" y="878024"/>
            <a:ext cx="1590676" cy="119300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5C763ED-735F-83A8-47E2-ED3FC57BAC2D}"/>
              </a:ext>
            </a:extLst>
          </p:cNvPr>
          <p:cNvSpPr txBox="1"/>
          <p:nvPr/>
        </p:nvSpPr>
        <p:spPr>
          <a:xfrm>
            <a:off x="484515" y="1316427"/>
            <a:ext cx="11222966" cy="4247317"/>
          </a:xfrm>
          <a:prstGeom prst="rect">
            <a:avLst/>
          </a:prstGeom>
          <a:noFill/>
        </p:spPr>
        <p:txBody>
          <a:bodyPr wrap="square">
            <a:spAutoFit/>
          </a:bodyPr>
          <a:lstStyle/>
          <a:p>
            <a:pPr algn="l"/>
            <a:r>
              <a:rPr lang="en-US" b="1" i="0" dirty="0">
                <a:solidFill>
                  <a:srgbClr val="333333"/>
                </a:solidFill>
                <a:effectLst/>
                <a:latin typeface="Bogle"/>
              </a:rPr>
              <a:t>Organization Eligibility</a:t>
            </a:r>
          </a:p>
          <a:p>
            <a:pPr algn="l"/>
            <a:endParaRPr lang="en-US" b="0" i="0" dirty="0">
              <a:solidFill>
                <a:srgbClr val="333333"/>
              </a:solidFill>
              <a:effectLst/>
              <a:latin typeface="Bogle"/>
            </a:endParaRPr>
          </a:p>
          <a:p>
            <a:pPr algn="l">
              <a:buFont typeface="Arial" panose="020B0604020202020204" pitchFamily="34" charset="0"/>
              <a:buChar char="•"/>
            </a:pPr>
            <a:r>
              <a:rPr lang="en-US" b="0" i="0" dirty="0">
                <a:solidFill>
                  <a:srgbClr val="333333"/>
                </a:solidFill>
                <a:effectLst/>
                <a:latin typeface="Bogle"/>
              </a:rPr>
              <a:t>Organizations must have a </a:t>
            </a:r>
            <a:r>
              <a:rPr lang="en-US" b="0" i="0" u="none" strike="noStrike" dirty="0">
                <a:solidFill>
                  <a:srgbClr val="006CCE"/>
                </a:solidFill>
                <a:effectLst/>
                <a:latin typeface="Bogle"/>
                <a:hlinkClick r:id="rId3"/>
              </a:rPr>
              <a:t>Spark Good account</a:t>
            </a:r>
            <a:r>
              <a:rPr lang="en-US" b="0" i="0" dirty="0">
                <a:solidFill>
                  <a:srgbClr val="333333"/>
                </a:solidFill>
                <a:effectLst/>
                <a:latin typeface="Bogle"/>
              </a:rPr>
              <a:t> and be verified by Deed, Walmart’s third-party verification service provider.</a:t>
            </a:r>
          </a:p>
          <a:p>
            <a:pPr algn="l">
              <a:buFont typeface="Arial" panose="020B0604020202020204" pitchFamily="34" charset="0"/>
              <a:buChar char="•"/>
            </a:pPr>
            <a:r>
              <a:rPr lang="en-US" b="0" i="0" dirty="0">
                <a:solidFill>
                  <a:srgbClr val="333333"/>
                </a:solidFill>
                <a:effectLst/>
                <a:latin typeface="Bogle"/>
              </a:rPr>
              <a:t>If recommended for funding, the organization must provide electronic payment information to complete the approval process. All grants are disbursed through electronic payment.</a:t>
            </a:r>
          </a:p>
          <a:p>
            <a:pPr algn="l">
              <a:buFont typeface="Arial" panose="020B0604020202020204" pitchFamily="34" charset="0"/>
              <a:buChar char="•"/>
            </a:pPr>
            <a:r>
              <a:rPr lang="en-US" b="0" i="0" dirty="0">
                <a:solidFill>
                  <a:srgbClr val="333333"/>
                </a:solidFill>
                <a:effectLst/>
                <a:latin typeface="Bogle"/>
              </a:rPr>
              <a:t>Organizations applying must meet one of following criteria:</a:t>
            </a:r>
          </a:p>
          <a:p>
            <a:pPr marL="742950" lvl="1" indent="-285750" algn="l">
              <a:buFont typeface="Arial" panose="020B0604020202020204" pitchFamily="34" charset="0"/>
              <a:buChar char="•"/>
            </a:pPr>
            <a:r>
              <a:rPr lang="en-US" b="0" i="0" dirty="0">
                <a:solidFill>
                  <a:srgbClr val="333333"/>
                </a:solidFill>
                <a:effectLst/>
                <a:latin typeface="Bogle"/>
              </a:rPr>
              <a:t>An organization holding a current tax-exempt status as a public charity under Section 501(c)(3) of the Internal Revenue Code, listed on the IRS Master File and conducting activities within the United States, classified as a public charity under Section 509(a)(1), (2) or (3) (Types I or II); and Deed verified.</a:t>
            </a:r>
          </a:p>
          <a:p>
            <a:pPr marL="742950" lvl="1" indent="-285750" algn="l">
              <a:buFont typeface="Arial" panose="020B0604020202020204" pitchFamily="34" charset="0"/>
              <a:buChar char="•"/>
            </a:pPr>
            <a:r>
              <a:rPr lang="en-US" b="0" i="0" dirty="0">
                <a:solidFill>
                  <a:srgbClr val="333333"/>
                </a:solidFill>
                <a:effectLst/>
                <a:latin typeface="Bogle"/>
              </a:rPr>
              <a:t>A recognized government entity: state, county or city agency, including law enforcement or fire departments, that are requesting funds exclusively for public purposes and Deed verified.</a:t>
            </a:r>
          </a:p>
          <a:p>
            <a:pPr marL="742950" lvl="1" indent="-285750" algn="l">
              <a:buFont typeface="Arial" panose="020B0604020202020204" pitchFamily="34" charset="0"/>
              <a:buChar char="•"/>
            </a:pPr>
            <a:r>
              <a:rPr lang="en-US" b="0" i="0" dirty="0">
                <a:solidFill>
                  <a:srgbClr val="333333"/>
                </a:solidFill>
                <a:effectLst/>
                <a:latin typeface="Bogle"/>
              </a:rPr>
              <a:t>A K-12 public or nonprofit private school, charter school, community/junior college, state/private college or university; or a church or other faith-based organization with a proposed project that benefits the community at large, such as food pantries, soup kitchens and clothing closets and Deed verified.</a:t>
            </a:r>
          </a:p>
        </p:txBody>
      </p:sp>
    </p:spTree>
    <p:extLst>
      <p:ext uri="{BB962C8B-B14F-4D97-AF65-F5344CB8AC3E}">
        <p14:creationId xmlns:p14="http://schemas.microsoft.com/office/powerpoint/2010/main" val="2454576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1F2F2E-2C5D-4075-536D-FF3F7E7A3973}"/>
            </a:ext>
          </a:extLst>
        </p:cNvPr>
        <p:cNvGrpSpPr/>
        <p:nvPr/>
      </p:nvGrpSpPr>
      <p:grpSpPr>
        <a:xfrm>
          <a:off x="0" y="0"/>
          <a:ext cx="0" cy="0"/>
          <a:chOff x="0" y="0"/>
          <a:chExt cx="0" cy="0"/>
        </a:xfrm>
      </p:grpSpPr>
      <p:sp>
        <p:nvSpPr>
          <p:cNvPr id="4" name="Date Placeholder 3">
            <a:extLst>
              <a:ext uri="{FF2B5EF4-FFF2-40B4-BE49-F238E27FC236}">
                <a16:creationId xmlns:a16="http://schemas.microsoft.com/office/drawing/2014/main" id="{F124AA0D-A548-4E2C-6799-99A2100BA256}"/>
              </a:ext>
            </a:extLst>
          </p:cNvPr>
          <p:cNvSpPr>
            <a:spLocks noGrp="1"/>
          </p:cNvSpPr>
          <p:nvPr>
            <p:ph type="dt" sz="half" idx="10"/>
          </p:nvPr>
        </p:nvSpPr>
        <p:spPr>
          <a:xfrm>
            <a:off x="8610602" y="5769149"/>
            <a:ext cx="2743200" cy="365760"/>
          </a:xfrm>
        </p:spPr>
        <p:txBody>
          <a:bodyPr anchor="b">
            <a:normAutofit/>
          </a:bodyPr>
          <a:lstStyle>
            <a:lvl1pPr>
              <a:defRPr b="1">
                <a:solidFill>
                  <a:schemeClr val="tx1"/>
                </a:solidFill>
              </a:defRPr>
            </a:lvl1pPr>
          </a:lstStyle>
          <a:p>
            <a:pPr algn="r">
              <a:spcAft>
                <a:spcPts val="600"/>
              </a:spcAft>
            </a:pPr>
            <a:fld id="{1EEF2623-F957-4FDA-B766-AB6207C388E7}" type="datetimeFigureOut">
              <a:rPr lang="en-US" sz="1150">
                <a:solidFill>
                  <a:srgbClr val="FFFFFF"/>
                </a:solidFill>
              </a:rPr>
              <a:pPr algn="r">
                <a:spcAft>
                  <a:spcPts val="600"/>
                </a:spcAft>
              </a:pPr>
              <a:t>3/18/2024</a:t>
            </a:fld>
            <a:endParaRPr lang="en-US" sz="1150">
              <a:solidFill>
                <a:srgbClr val="FFFFFF"/>
              </a:solidFill>
            </a:endParaRPr>
          </a:p>
        </p:txBody>
      </p:sp>
      <p:sp>
        <p:nvSpPr>
          <p:cNvPr id="5" name="Slide Number Placeholder 5">
            <a:extLst>
              <a:ext uri="{FF2B5EF4-FFF2-40B4-BE49-F238E27FC236}">
                <a16:creationId xmlns:a16="http://schemas.microsoft.com/office/drawing/2014/main" id="{96315F2E-0DE7-3318-E7CF-01F638B4E089}"/>
              </a:ext>
            </a:extLst>
          </p:cNvPr>
          <p:cNvSpPr>
            <a:spLocks noGrp="1"/>
          </p:cNvSpPr>
          <p:nvPr>
            <p:ph type="sldNum" sz="quarter" idx="12"/>
          </p:nvPr>
        </p:nvSpPr>
        <p:spPr>
          <a:xfrm>
            <a:off x="1057275" y="5840742"/>
            <a:ext cx="1590676" cy="222573"/>
          </a:xfrm>
        </p:spPr>
        <p:txBody>
          <a:bodyPr>
            <a:normAutofit fontScale="32500" lnSpcReduction="20000"/>
          </a:bodyPr>
          <a:lstStyle>
            <a:lvl1pPr algn="l">
              <a:defRPr b="1">
                <a:solidFill>
                  <a:schemeClr val="accent4">
                    <a:lumMod val="50000"/>
                  </a:schemeClr>
                </a:solidFill>
              </a:defRPr>
            </a:lvl1pPr>
          </a:lstStyle>
          <a:p>
            <a:pPr>
              <a:lnSpc>
                <a:spcPct val="90000"/>
              </a:lnSpc>
              <a:spcAft>
                <a:spcPts val="600"/>
              </a:spcAft>
            </a:pPr>
            <a:r>
              <a:rPr lang="en-US" sz="3100" dirty="0">
                <a:solidFill>
                  <a:schemeClr val="tx1"/>
                </a:solidFill>
              </a:rPr>
              <a:t>Steve Vorce</a:t>
            </a:r>
          </a:p>
        </p:txBody>
      </p:sp>
      <p:sp>
        <p:nvSpPr>
          <p:cNvPr id="8" name="TextBox 7">
            <a:extLst>
              <a:ext uri="{FF2B5EF4-FFF2-40B4-BE49-F238E27FC236}">
                <a16:creationId xmlns:a16="http://schemas.microsoft.com/office/drawing/2014/main" id="{7E7764E6-F57F-2D49-B721-3B511EA5B9E2}"/>
              </a:ext>
            </a:extLst>
          </p:cNvPr>
          <p:cNvSpPr txBox="1"/>
          <p:nvPr/>
        </p:nvSpPr>
        <p:spPr>
          <a:xfrm>
            <a:off x="3227541" y="390846"/>
            <a:ext cx="5736915" cy="584775"/>
          </a:xfrm>
          <a:prstGeom prst="rect">
            <a:avLst/>
          </a:prstGeom>
          <a:noFill/>
        </p:spPr>
        <p:txBody>
          <a:bodyPr wrap="square" rtlCol="0">
            <a:spAutoFit/>
          </a:bodyPr>
          <a:lstStyle/>
          <a:p>
            <a:r>
              <a:rPr lang="en-US" sz="3200" b="1" dirty="0">
                <a:solidFill>
                  <a:srgbClr val="0070C0"/>
                </a:solidFill>
              </a:rPr>
              <a:t>Spark Good Local Grant Program</a:t>
            </a:r>
          </a:p>
        </p:txBody>
      </p:sp>
      <p:pic>
        <p:nvPicPr>
          <p:cNvPr id="5122" name="Picture 2" descr="Walmart Logo -Logo Brands For Free HD 3D">
            <a:extLst>
              <a:ext uri="{FF2B5EF4-FFF2-40B4-BE49-F238E27FC236}">
                <a16:creationId xmlns:a16="http://schemas.microsoft.com/office/drawing/2014/main" id="{3A67E260-D0E5-D836-793B-9D0C04525B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00660" y="878024"/>
            <a:ext cx="1590676" cy="119300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94329099-280F-EF50-7AA7-7BFED549AA75}"/>
              </a:ext>
            </a:extLst>
          </p:cNvPr>
          <p:cNvSpPr txBox="1"/>
          <p:nvPr/>
        </p:nvSpPr>
        <p:spPr>
          <a:xfrm>
            <a:off x="350805" y="1388841"/>
            <a:ext cx="11490385" cy="4801314"/>
          </a:xfrm>
          <a:prstGeom prst="rect">
            <a:avLst/>
          </a:prstGeom>
          <a:noFill/>
        </p:spPr>
        <p:txBody>
          <a:bodyPr wrap="square">
            <a:spAutoFit/>
          </a:bodyPr>
          <a:lstStyle/>
          <a:p>
            <a:pPr algn="l"/>
            <a:r>
              <a:rPr lang="en-US" b="1" i="0" dirty="0">
                <a:solidFill>
                  <a:srgbClr val="333333"/>
                </a:solidFill>
                <a:effectLst/>
                <a:latin typeface="Bogle"/>
              </a:rPr>
              <a:t>Program Guidelines</a:t>
            </a:r>
          </a:p>
          <a:p>
            <a:pPr algn="l"/>
            <a:endParaRPr lang="en-US" b="0" i="0" dirty="0">
              <a:solidFill>
                <a:srgbClr val="333333"/>
              </a:solidFill>
              <a:effectLst/>
              <a:latin typeface="Bogle"/>
            </a:endParaRPr>
          </a:p>
          <a:p>
            <a:pPr algn="l">
              <a:buFont typeface="Arial" panose="020B0604020202020204" pitchFamily="34" charset="0"/>
              <a:buChar char="•"/>
            </a:pPr>
            <a:r>
              <a:rPr lang="en-US" b="0" i="0" dirty="0">
                <a:solidFill>
                  <a:srgbClr val="333333"/>
                </a:solidFill>
                <a:effectLst/>
                <a:latin typeface="Bogle"/>
              </a:rPr>
              <a:t>Spark Good Local Grants are awarded through an open application process to eligible organizations operating locally and directly benefiting the service area of the facility from when they are requesting funding. </a:t>
            </a:r>
          </a:p>
          <a:p>
            <a:pPr algn="l">
              <a:buFont typeface="Arial" panose="020B0604020202020204" pitchFamily="34" charset="0"/>
              <a:buChar char="•"/>
            </a:pPr>
            <a:r>
              <a:rPr lang="en-US" b="0" i="0" dirty="0">
                <a:solidFill>
                  <a:srgbClr val="333333"/>
                </a:solidFill>
                <a:effectLst/>
                <a:latin typeface="Bogle"/>
              </a:rPr>
              <a:t>All organizations interested in applying for a Spark Good Local Grant must have a Spark Good account on </a:t>
            </a:r>
            <a:r>
              <a:rPr lang="en-US" b="0" i="0" dirty="0">
                <a:solidFill>
                  <a:srgbClr val="0070C0"/>
                </a:solidFill>
                <a:effectLst/>
                <a:latin typeface="Bogle"/>
              </a:rPr>
              <a:t>Walmart.com/nonprofits </a:t>
            </a:r>
            <a:r>
              <a:rPr lang="en-US" b="0" i="0" dirty="0">
                <a:solidFill>
                  <a:srgbClr val="333333"/>
                </a:solidFill>
                <a:effectLst/>
                <a:latin typeface="Bogle"/>
              </a:rPr>
              <a:t>and be verified by Walmart’s third-party verification partner, Deed. Only authorized users of the organization’s Spark Good account may apply.</a:t>
            </a:r>
          </a:p>
          <a:p>
            <a:pPr algn="l">
              <a:buFont typeface="Arial" panose="020B0604020202020204" pitchFamily="34" charset="0"/>
              <a:buChar char="•"/>
            </a:pPr>
            <a:r>
              <a:rPr lang="en-US" b="0" i="0" dirty="0">
                <a:solidFill>
                  <a:srgbClr val="333333"/>
                </a:solidFill>
                <a:effectLst/>
                <a:latin typeface="Bogle"/>
              </a:rPr>
              <a:t>Grant amounts range from a minimum of $250 to a maximum of $5,000.</a:t>
            </a:r>
          </a:p>
          <a:p>
            <a:pPr algn="l">
              <a:buFont typeface="Arial" panose="020B0604020202020204" pitchFamily="34" charset="0"/>
              <a:buChar char="•"/>
            </a:pPr>
            <a:r>
              <a:rPr lang="en-US" b="0" i="0" dirty="0">
                <a:solidFill>
                  <a:srgbClr val="333333"/>
                </a:solidFill>
                <a:effectLst/>
                <a:latin typeface="Bogle"/>
              </a:rPr>
              <a:t>Grant applications are accepted and reviewed on a quarterly basis. Deadlines for submissions include:</a:t>
            </a:r>
          </a:p>
          <a:p>
            <a:pPr marL="742950" lvl="1" indent="-285750" algn="l">
              <a:buFont typeface="Arial" panose="020B0604020202020204" pitchFamily="34" charset="0"/>
              <a:buChar char="•"/>
            </a:pPr>
            <a:r>
              <a:rPr lang="en-US" b="0" i="0" dirty="0">
                <a:solidFill>
                  <a:srgbClr val="333333"/>
                </a:solidFill>
                <a:effectLst/>
                <a:latin typeface="Bogle"/>
              </a:rPr>
              <a:t>Quarter 1: March 1 - April 15</a:t>
            </a:r>
          </a:p>
          <a:p>
            <a:pPr marL="742950" lvl="1" indent="-285750" algn="l">
              <a:buFont typeface="Arial" panose="020B0604020202020204" pitchFamily="34" charset="0"/>
              <a:buChar char="•"/>
            </a:pPr>
            <a:r>
              <a:rPr lang="en-US" b="0" i="0" dirty="0">
                <a:solidFill>
                  <a:srgbClr val="333333"/>
                </a:solidFill>
                <a:effectLst/>
                <a:latin typeface="Bogle"/>
              </a:rPr>
              <a:t>Quarter 2: May 1 – July 15</a:t>
            </a:r>
          </a:p>
          <a:p>
            <a:pPr marL="742950" lvl="1" indent="-285750" algn="l">
              <a:buFont typeface="Arial" panose="020B0604020202020204" pitchFamily="34" charset="0"/>
              <a:buChar char="•"/>
            </a:pPr>
            <a:r>
              <a:rPr lang="en-US" b="0" i="0" dirty="0">
                <a:solidFill>
                  <a:srgbClr val="333333"/>
                </a:solidFill>
                <a:effectLst/>
                <a:latin typeface="Bogle"/>
              </a:rPr>
              <a:t>Quarter 3: Aug. 1 – Oct. 15</a:t>
            </a:r>
          </a:p>
          <a:p>
            <a:pPr marL="742950" lvl="1" indent="-285750" algn="l">
              <a:buFont typeface="Arial" panose="020B0604020202020204" pitchFamily="34" charset="0"/>
              <a:buChar char="•"/>
            </a:pPr>
            <a:r>
              <a:rPr lang="en-US" b="0" i="0" dirty="0">
                <a:solidFill>
                  <a:srgbClr val="333333"/>
                </a:solidFill>
                <a:effectLst/>
                <a:latin typeface="Bogle"/>
              </a:rPr>
              <a:t>Quarter 4: Nov. 1 – Dec. 31</a:t>
            </a:r>
          </a:p>
          <a:p>
            <a:pPr algn="l">
              <a:buFont typeface="Arial" panose="020B0604020202020204" pitchFamily="34" charset="0"/>
              <a:buChar char="•"/>
            </a:pPr>
            <a:r>
              <a:rPr lang="en-US" b="0" i="0" dirty="0">
                <a:solidFill>
                  <a:srgbClr val="333333"/>
                </a:solidFill>
                <a:effectLst/>
                <a:latin typeface="Bogle"/>
              </a:rPr>
              <a:t>Organizations may only have a combined total number of 25 submitted and/or approved applications at any given one time for the calendar year, regardless of quarterly submission. </a:t>
            </a:r>
          </a:p>
          <a:p>
            <a:pPr algn="l">
              <a:buFont typeface="Arial" panose="020B0604020202020204" pitchFamily="34" charset="0"/>
              <a:buChar char="•"/>
            </a:pPr>
            <a:r>
              <a:rPr lang="en-US" b="0" i="0" dirty="0">
                <a:solidFill>
                  <a:srgbClr val="333333"/>
                </a:solidFill>
                <a:effectLst/>
                <a:latin typeface="Bogle"/>
              </a:rPr>
              <a:t>Final decisions on applications submitted within each quarter are made prior to the next quarter’s application opening. </a:t>
            </a:r>
          </a:p>
          <a:p>
            <a:pPr algn="l">
              <a:buFont typeface="Arial" panose="020B0604020202020204" pitchFamily="34" charset="0"/>
              <a:buChar char="•"/>
            </a:pPr>
            <a:r>
              <a:rPr lang="en-US" b="0" i="0" dirty="0">
                <a:solidFill>
                  <a:srgbClr val="333333"/>
                </a:solidFill>
                <a:effectLst/>
                <a:latin typeface="Bogle"/>
              </a:rPr>
              <a:t>If approved, grant funds are distributed through electronic payment.</a:t>
            </a:r>
          </a:p>
        </p:txBody>
      </p:sp>
    </p:spTree>
    <p:extLst>
      <p:ext uri="{BB962C8B-B14F-4D97-AF65-F5344CB8AC3E}">
        <p14:creationId xmlns:p14="http://schemas.microsoft.com/office/powerpoint/2010/main" val="988217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DF8C24-37BA-432A-2CD2-E5E128CD519B}"/>
            </a:ext>
          </a:extLst>
        </p:cNvPr>
        <p:cNvGrpSpPr/>
        <p:nvPr/>
      </p:nvGrpSpPr>
      <p:grpSpPr>
        <a:xfrm>
          <a:off x="0" y="0"/>
          <a:ext cx="0" cy="0"/>
          <a:chOff x="0" y="0"/>
          <a:chExt cx="0" cy="0"/>
        </a:xfrm>
      </p:grpSpPr>
      <p:sp>
        <p:nvSpPr>
          <p:cNvPr id="4" name="Date Placeholder 3">
            <a:extLst>
              <a:ext uri="{FF2B5EF4-FFF2-40B4-BE49-F238E27FC236}">
                <a16:creationId xmlns:a16="http://schemas.microsoft.com/office/drawing/2014/main" id="{3F10AB42-E89B-9E5C-242E-8AEDA46FD777}"/>
              </a:ext>
            </a:extLst>
          </p:cNvPr>
          <p:cNvSpPr>
            <a:spLocks noGrp="1"/>
          </p:cNvSpPr>
          <p:nvPr>
            <p:ph type="dt" sz="half" idx="10"/>
          </p:nvPr>
        </p:nvSpPr>
        <p:spPr>
          <a:xfrm>
            <a:off x="8610602" y="5769149"/>
            <a:ext cx="2743200" cy="365760"/>
          </a:xfrm>
        </p:spPr>
        <p:txBody>
          <a:bodyPr anchor="b">
            <a:normAutofit/>
          </a:bodyPr>
          <a:lstStyle>
            <a:lvl1pPr>
              <a:defRPr b="1">
                <a:solidFill>
                  <a:schemeClr val="tx1"/>
                </a:solidFill>
              </a:defRPr>
            </a:lvl1pPr>
          </a:lstStyle>
          <a:p>
            <a:pPr algn="r">
              <a:spcAft>
                <a:spcPts val="600"/>
              </a:spcAft>
            </a:pPr>
            <a:fld id="{1EEF2623-F957-4FDA-B766-AB6207C388E7}" type="datetimeFigureOut">
              <a:rPr lang="en-US" sz="1150">
                <a:solidFill>
                  <a:srgbClr val="FFFFFF"/>
                </a:solidFill>
              </a:rPr>
              <a:pPr algn="r">
                <a:spcAft>
                  <a:spcPts val="600"/>
                </a:spcAft>
              </a:pPr>
              <a:t>3/18/2024</a:t>
            </a:fld>
            <a:endParaRPr lang="en-US" sz="1150">
              <a:solidFill>
                <a:srgbClr val="FFFFFF"/>
              </a:solidFill>
            </a:endParaRPr>
          </a:p>
        </p:txBody>
      </p:sp>
      <p:sp>
        <p:nvSpPr>
          <p:cNvPr id="5" name="Slide Number Placeholder 5">
            <a:extLst>
              <a:ext uri="{FF2B5EF4-FFF2-40B4-BE49-F238E27FC236}">
                <a16:creationId xmlns:a16="http://schemas.microsoft.com/office/drawing/2014/main" id="{5827E9E5-F777-CC3F-AF13-2DEBD533CB87}"/>
              </a:ext>
            </a:extLst>
          </p:cNvPr>
          <p:cNvSpPr>
            <a:spLocks noGrp="1"/>
          </p:cNvSpPr>
          <p:nvPr>
            <p:ph type="sldNum" sz="quarter" idx="12"/>
          </p:nvPr>
        </p:nvSpPr>
        <p:spPr>
          <a:xfrm>
            <a:off x="1057275" y="5840742"/>
            <a:ext cx="1590676" cy="222573"/>
          </a:xfrm>
        </p:spPr>
        <p:txBody>
          <a:bodyPr>
            <a:normAutofit fontScale="32500" lnSpcReduction="20000"/>
          </a:bodyPr>
          <a:lstStyle>
            <a:lvl1pPr algn="l">
              <a:defRPr b="1">
                <a:solidFill>
                  <a:schemeClr val="accent4">
                    <a:lumMod val="50000"/>
                  </a:schemeClr>
                </a:solidFill>
              </a:defRPr>
            </a:lvl1pPr>
          </a:lstStyle>
          <a:p>
            <a:pPr>
              <a:lnSpc>
                <a:spcPct val="90000"/>
              </a:lnSpc>
              <a:spcAft>
                <a:spcPts val="600"/>
              </a:spcAft>
            </a:pPr>
            <a:r>
              <a:rPr lang="en-US" sz="3100" dirty="0">
                <a:solidFill>
                  <a:schemeClr val="tx1"/>
                </a:solidFill>
              </a:rPr>
              <a:t>Steve Vorce</a:t>
            </a:r>
          </a:p>
        </p:txBody>
      </p:sp>
      <p:sp>
        <p:nvSpPr>
          <p:cNvPr id="8" name="TextBox 7">
            <a:extLst>
              <a:ext uri="{FF2B5EF4-FFF2-40B4-BE49-F238E27FC236}">
                <a16:creationId xmlns:a16="http://schemas.microsoft.com/office/drawing/2014/main" id="{17597AEA-AAAD-01C5-F880-81E63F4CF885}"/>
              </a:ext>
            </a:extLst>
          </p:cNvPr>
          <p:cNvSpPr txBox="1"/>
          <p:nvPr/>
        </p:nvSpPr>
        <p:spPr>
          <a:xfrm>
            <a:off x="3227541" y="390846"/>
            <a:ext cx="5736915" cy="584775"/>
          </a:xfrm>
          <a:prstGeom prst="rect">
            <a:avLst/>
          </a:prstGeom>
          <a:noFill/>
        </p:spPr>
        <p:txBody>
          <a:bodyPr wrap="square" rtlCol="0">
            <a:spAutoFit/>
          </a:bodyPr>
          <a:lstStyle/>
          <a:p>
            <a:r>
              <a:rPr lang="en-US" sz="3200" b="1" dirty="0">
                <a:solidFill>
                  <a:srgbClr val="0070C0"/>
                </a:solidFill>
              </a:rPr>
              <a:t>Spark Good Local Grant Program</a:t>
            </a:r>
          </a:p>
        </p:txBody>
      </p:sp>
      <p:pic>
        <p:nvPicPr>
          <p:cNvPr id="5122" name="Picture 2" descr="Walmart Logo -Logo Brands For Free HD 3D">
            <a:extLst>
              <a:ext uri="{FF2B5EF4-FFF2-40B4-BE49-F238E27FC236}">
                <a16:creationId xmlns:a16="http://schemas.microsoft.com/office/drawing/2014/main" id="{80FA5A48-E24A-1962-4FD7-56F6E9E699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00660" y="878024"/>
            <a:ext cx="1590676" cy="119300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BF110B4E-9D7E-1590-C24F-C5C9685FF18F}"/>
              </a:ext>
            </a:extLst>
          </p:cNvPr>
          <p:cNvSpPr txBox="1"/>
          <p:nvPr/>
        </p:nvSpPr>
        <p:spPr>
          <a:xfrm>
            <a:off x="424130" y="1277079"/>
            <a:ext cx="11343736" cy="3416320"/>
          </a:xfrm>
          <a:prstGeom prst="rect">
            <a:avLst/>
          </a:prstGeom>
          <a:noFill/>
        </p:spPr>
        <p:txBody>
          <a:bodyPr wrap="square">
            <a:spAutoFit/>
          </a:bodyPr>
          <a:lstStyle/>
          <a:p>
            <a:pPr algn="l"/>
            <a:r>
              <a:rPr lang="en-US" b="1" i="0" dirty="0">
                <a:solidFill>
                  <a:srgbClr val="333333"/>
                </a:solidFill>
                <a:effectLst/>
                <a:latin typeface="Bogle"/>
              </a:rPr>
              <a:t>Selection and Approval Process</a:t>
            </a:r>
          </a:p>
          <a:p>
            <a:pPr algn="l"/>
            <a:br>
              <a:rPr lang="en-US" b="0" i="0" dirty="0">
                <a:solidFill>
                  <a:srgbClr val="333333"/>
                </a:solidFill>
                <a:effectLst/>
                <a:latin typeface="Bogle"/>
              </a:rPr>
            </a:br>
            <a:endParaRPr lang="en-US" b="0" i="0" dirty="0">
              <a:solidFill>
                <a:srgbClr val="333333"/>
              </a:solidFill>
              <a:effectLst/>
              <a:latin typeface="Bogle"/>
            </a:endParaRPr>
          </a:p>
          <a:p>
            <a:pPr algn="l">
              <a:buFont typeface="Arial" panose="020B0604020202020204" pitchFamily="34" charset="0"/>
              <a:buChar char="•"/>
            </a:pPr>
            <a:r>
              <a:rPr lang="en-US" b="0" i="0" dirty="0">
                <a:solidFill>
                  <a:srgbClr val="333333"/>
                </a:solidFill>
                <a:effectLst/>
                <a:latin typeface="Bogle"/>
              </a:rPr>
              <a:t>Facility management review applications and make initial funding recommendations on all submitted requests.</a:t>
            </a:r>
          </a:p>
          <a:p>
            <a:pPr algn="l">
              <a:buFont typeface="Arial" panose="020B0604020202020204" pitchFamily="34" charset="0"/>
              <a:buChar char="•"/>
            </a:pPr>
            <a:r>
              <a:rPr lang="en-US" b="0" i="0" dirty="0">
                <a:solidFill>
                  <a:srgbClr val="333333"/>
                </a:solidFill>
                <a:effectLst/>
                <a:latin typeface="Bogle"/>
              </a:rPr>
              <a:t>Each facility manager may set the frequency and process in which application determinations are made.</a:t>
            </a:r>
          </a:p>
          <a:p>
            <a:pPr algn="l">
              <a:buFont typeface="Arial" panose="020B0604020202020204" pitchFamily="34" charset="0"/>
              <a:buChar char="•"/>
            </a:pPr>
            <a:r>
              <a:rPr lang="en-US" b="0" i="0" dirty="0">
                <a:solidFill>
                  <a:srgbClr val="333333"/>
                </a:solidFill>
                <a:effectLst/>
                <a:latin typeface="Bogle"/>
              </a:rPr>
              <a:t>The facility manager and the grant administrator reserve the right to adjust the amount awarded to each organization without prior notice.</a:t>
            </a:r>
          </a:p>
          <a:p>
            <a:pPr algn="l">
              <a:buFont typeface="Arial" panose="020B0604020202020204" pitchFamily="34" charset="0"/>
              <a:buChar char="•"/>
            </a:pPr>
            <a:r>
              <a:rPr lang="en-US" b="0" i="0" dirty="0">
                <a:solidFill>
                  <a:srgbClr val="333333"/>
                </a:solidFill>
                <a:effectLst/>
                <a:latin typeface="Bogle"/>
              </a:rPr>
              <a:t>Organizations will be notified of any decision via e-mail. All funding decisions are final.</a:t>
            </a:r>
          </a:p>
          <a:p>
            <a:pPr algn="l">
              <a:buFont typeface="Arial" panose="020B0604020202020204" pitchFamily="34" charset="0"/>
              <a:buChar char="•"/>
            </a:pPr>
            <a:r>
              <a:rPr lang="en-US" b="0" i="0" dirty="0">
                <a:solidFill>
                  <a:srgbClr val="333333"/>
                </a:solidFill>
                <a:effectLst/>
                <a:latin typeface="Bogle"/>
              </a:rPr>
              <a:t>If an organization is recommended for funding, organization will be notified about how to set up electronic payment to complete the final approval step in the grant application process. </a:t>
            </a:r>
          </a:p>
          <a:p>
            <a:pPr algn="l">
              <a:buFont typeface="Arial" panose="020B0604020202020204" pitchFamily="34" charset="0"/>
              <a:buChar char="•"/>
            </a:pPr>
            <a:r>
              <a:rPr lang="en-US" b="1" i="0" dirty="0">
                <a:solidFill>
                  <a:srgbClr val="333333"/>
                </a:solidFill>
                <a:effectLst/>
                <a:latin typeface="Bogle"/>
              </a:rPr>
              <a:t>Upon receiving a grant, organizations may contact the local facility from which funds were awarded to discuss their announcement and/or a formal recognition event (only if desired).</a:t>
            </a:r>
          </a:p>
        </p:txBody>
      </p:sp>
    </p:spTree>
    <p:extLst>
      <p:ext uri="{BB962C8B-B14F-4D97-AF65-F5344CB8AC3E}">
        <p14:creationId xmlns:p14="http://schemas.microsoft.com/office/powerpoint/2010/main" val="13604740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2A1065FD-46A0-490A-88F7-F2E918FB1436}" vid="{CD7DBF0D-6887-4382-865F-5760C96EDF5F}"/>
    </a:ext>
  </a:extLst>
</a:theme>
</file>

<file path=docProps/app.xml><?xml version="1.0" encoding="utf-8"?>
<Properties xmlns="http://schemas.openxmlformats.org/officeDocument/2006/extended-properties" xmlns:vt="http://schemas.openxmlformats.org/officeDocument/2006/docPropsVTypes">
  <Template>GMA Official PowerPoint Template</Template>
  <TotalTime>9589</TotalTime>
  <Words>714</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Bogle</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Here to Add Title</dc:title>
  <dc:creator>Stephen Vorce</dc:creator>
  <cp:lastModifiedBy>Stephen Vorce</cp:lastModifiedBy>
  <cp:revision>13</cp:revision>
  <dcterms:created xsi:type="dcterms:W3CDTF">2020-07-24T14:56:48Z</dcterms:created>
  <dcterms:modified xsi:type="dcterms:W3CDTF">2024-03-18T08:09:24Z</dcterms:modified>
</cp:coreProperties>
</file>